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293" r:id="rId46"/>
    <p:sldId id="306" r:id="rId47"/>
    <p:sldId id="305" r:id="rId48"/>
    <p:sldId id="299" r:id="rId49"/>
    <p:sldId id="304" r:id="rId5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3716" autoAdjust="0"/>
  </p:normalViewPr>
  <p:slideViewPr>
    <p:cSldViewPr snapToGrid="0">
      <p:cViewPr varScale="1">
        <p:scale>
          <a:sx n="70" d="100"/>
          <a:sy n="70" d="100"/>
        </p:scale>
        <p:origin x="732" y="6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25/01/2021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25/01/2021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a:t>
            </a:r>
            <a:r>
              <a:rPr lang="pt-BR" sz="1200" dirty="0" smtClean="0"/>
              <a:t>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25/01/2021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25/01/2021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a:t>
            </a:r>
            <a:r>
              <a:rPr lang="pt-BR" dirty="0" smtClean="0"/>
              <a:t>objetivo </a:t>
            </a:r>
            <a:r>
              <a:rPr lang="pt-BR" dirty="0" smtClean="0"/>
              <a:t>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a:t>
            </a:r>
            <a:r>
              <a:rPr lang="pt-BR" sz="2400" dirty="0" smtClean="0"/>
              <a:t>sub-áreas </a:t>
            </a:r>
            <a:r>
              <a:rPr lang="pt-BR" sz="2400" dirty="0" smtClean="0"/>
              <a:t>ou </a:t>
            </a:r>
            <a:r>
              <a:rPr lang="pt-BR" sz="2400" dirty="0" smtClean="0"/>
              <a:t>objetivos</a:t>
            </a:r>
            <a:r>
              <a:rPr lang="pt-BR" sz="2400" dirty="0" smtClean="0"/>
              <a:t>)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a:t>
            </a:r>
            <a:r>
              <a:rPr lang="pt-BR" sz="2400" dirty="0" smtClean="0"/>
              <a:t>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a:t>
            </a:r>
            <a:r>
              <a:rPr lang="pt-BR" sz="2400" dirty="0" smtClean="0"/>
              <a:t>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endParaRPr lang="pt-BR" sz="2400"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a:t>
            </a:r>
            <a:r>
              <a:rPr lang="pt-BR" dirty="0" smtClean="0"/>
              <a:t>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a:t>
            </a:r>
            <a:r>
              <a:rPr lang="pt-BR" dirty="0"/>
              <a:t>i</a:t>
            </a:r>
            <a:r>
              <a:rPr lang="pt-BR" dirty="0" smtClean="0"/>
              <a:t>nteressantes do </a:t>
            </a:r>
            <a:r>
              <a:rPr lang="pt-BR" dirty="0" smtClean="0"/>
              <a:t>u</a:t>
            </a:r>
            <a:r>
              <a:rPr lang="pt-BR" dirty="0" smtClean="0"/>
              <a:t>so de </a:t>
            </a:r>
            <a:r>
              <a:rPr lang="pt-BR" dirty="0" smtClean="0"/>
              <a:t>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a:t>
            </a:r>
            <a:r>
              <a:rPr lang="pt-BR" dirty="0" smtClean="0"/>
              <a:t>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t>
            </a:r>
            <a:r>
              <a:rPr lang="pt-BR" dirty="0" smtClean="0"/>
              <a:t>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a:t>
            </a:r>
            <a:r>
              <a:rPr lang="pt-BR" dirty="0" smtClean="0"/>
              <a:t>nas seguintes categorias: </a:t>
            </a:r>
            <a:endParaRPr lang="pt-BR" dirty="0" smtClean="0"/>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smtClean="0"/>
                  <a:t>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a:t>
                </a:r>
                <a:r>
                  <a:rPr lang="pt-BR" dirty="0" smtClean="0"/>
                  <a:t>(i.e.,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a:t>
                </a:r>
                <a:r>
                  <a:rPr lang="pt-BR" dirty="0" smtClean="0"/>
                  <a:t>modelos </a:t>
                </a:r>
                <a:r>
                  <a:rPr lang="pt-BR" dirty="0" smtClean="0"/>
                  <a:t>supervisionados de </a:t>
                </a:r>
                <a:r>
                  <a:rPr lang="pt-BR" dirty="0" smtClean="0"/>
                  <a:t>ML </a:t>
                </a:r>
                <a:r>
                  <a:rPr lang="pt-BR" dirty="0" smtClean="0"/>
                  <a:t>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a:t>
                </a:r>
                <a:r>
                  <a:rPr lang="pt-BR" dirty="0" smtClean="0"/>
                  <a:t>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a:t>
                </a:r>
                <a:r>
                  <a:rPr lang="pt-BR" dirty="0" smtClean="0"/>
                  <a:t>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endParaRPr lang="pt-BR" dirty="0" smtClean="0"/>
          </a:p>
          <a:p>
            <a:r>
              <a:rPr lang="pt-BR" dirty="0" smtClean="0"/>
              <a:t>k </a:t>
            </a:r>
            <a:r>
              <a:rPr lang="pt-BR" dirty="0"/>
              <a:t>vizinhos mais </a:t>
            </a:r>
            <a:r>
              <a:rPr lang="pt-BR" dirty="0" smtClean="0"/>
              <a:t>próximos</a:t>
            </a:r>
            <a:r>
              <a:rPr lang="pt-BR" dirty="0" smtClean="0"/>
              <a:t>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a:t>-</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a:t>
                </a:r>
                <a:r>
                  <a:rPr lang="pt-BR" dirty="0" smtClean="0">
                    <a:cs typeface="Calibri"/>
                  </a:rPr>
                  <a:t>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endParaRPr lang="pt-BR" dirty="0" smtClean="0"/>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endParaRPr lang="pt-BR" dirty="0" smtClean="0"/>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t>
            </a:r>
            <a:r>
              <a:rPr lang="pt-PT" i="1" dirty="0" smtClean="0"/>
              <a:t>Analysis </a:t>
            </a:r>
            <a:r>
              <a:rPr lang="pt-PT" dirty="0" smtClean="0"/>
              <a:t>- </a:t>
            </a:r>
            <a:r>
              <a:rPr lang="pt-PT" dirty="0" smtClean="0"/>
              <a:t>PCA</a:t>
            </a:r>
            <a:r>
              <a:rPr lang="pt-PT" dirty="0" smtClean="0"/>
              <a:t>).</a:t>
            </a:r>
            <a:endParaRPr lang="pt-PT" dirty="0" smtClean="0"/>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t>
            </a:r>
            <a:r>
              <a:rPr lang="pt-PT" i="1" dirty="0" smtClean="0"/>
              <a:t>Analysis</a:t>
            </a:r>
            <a:r>
              <a:rPr lang="pt-PT" dirty="0" smtClean="0"/>
              <a:t> - ICA</a:t>
            </a:r>
            <a:r>
              <a:rPr lang="pt-PT" dirty="0" smtClean="0"/>
              <a:t>)</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a:t>
            </a:r>
            <a:r>
              <a:rPr lang="pt-PT" i="1" dirty="0" smtClean="0"/>
              <a:t>Map</a:t>
            </a:r>
            <a:r>
              <a:rPr lang="pt-PT" dirty="0" smtClean="0"/>
              <a:t> - </a:t>
            </a:r>
            <a:r>
              <a:rPr lang="pt-PT" dirty="0" smtClean="0"/>
              <a:t>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a:t>
            </a:r>
            <a:r>
              <a:rPr lang="pt-PT" i="1" dirty="0" smtClean="0"/>
              <a:t>Models</a:t>
            </a:r>
            <a:r>
              <a:rPr lang="pt-PT" dirty="0" smtClean="0"/>
              <a:t> - HMM</a:t>
            </a:r>
            <a:r>
              <a:rPr lang="pt-PT" dirty="0" smtClean="0"/>
              <a:t>)</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a:t>
            </a:r>
            <a:r>
              <a:rPr lang="pt-BR" dirty="0" smtClean="0"/>
              <a:t>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a:t>
            </a:r>
            <a:r>
              <a:rPr lang="pt-BR" dirty="0" smtClean="0"/>
              <a:t>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endParaRPr lang="pt-BR" dirty="0" smtClean="0"/>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r>
              <a:rPr lang="fr-FR" dirty="0" smtClean="0"/>
              <a:t>).</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a:t>
            </a:r>
            <a:r>
              <a:rPr lang="pt-BR" i="1" dirty="0" smtClean="0"/>
              <a:t>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a:t>
            </a:r>
            <a:r>
              <a:rPr lang="pt-BR" dirty="0" smtClean="0"/>
              <a:t>de se </a:t>
            </a:r>
            <a:r>
              <a:rPr lang="pt-BR" dirty="0" smtClean="0"/>
              <a:t>classificar algoritmos de ML é </a:t>
            </a:r>
            <a:r>
              <a:rPr lang="pt-BR" dirty="0" smtClean="0"/>
              <a:t>se </a:t>
            </a:r>
            <a:r>
              <a:rPr lang="pt-BR" dirty="0" smtClean="0"/>
              <a:t>eles podem ser treinados incrementalmente ou não. Assim, os algoritmos </a:t>
            </a:r>
            <a:r>
              <a:rPr lang="pt-BR" dirty="0" smtClean="0"/>
              <a:t>podem ser divididos em algoritmos com teinamento:</a:t>
            </a:r>
            <a:endParaRPr lang="pt-BR" dirty="0" smtClean="0"/>
          </a:p>
          <a:p>
            <a:r>
              <a:rPr lang="pt-BR" b="1" dirty="0"/>
              <a:t>incremental (online</a:t>
            </a:r>
            <a:r>
              <a:rPr lang="pt-BR" b="1" dirty="0" smtClean="0"/>
              <a:t>)</a:t>
            </a:r>
            <a:r>
              <a:rPr lang="pt-BR" dirty="0" smtClean="0"/>
              <a:t>.</a:t>
            </a:r>
            <a:endParaRPr lang="pt-BR" dirty="0" smtClean="0"/>
          </a:p>
          <a:p>
            <a:r>
              <a:rPr lang="pt-BR" b="1" dirty="0" smtClean="0"/>
              <a:t>em </a:t>
            </a:r>
            <a:r>
              <a:rPr lang="pt-BR" b="1" dirty="0" smtClean="0"/>
              <a:t>batelada (batch</a:t>
            </a:r>
            <a:r>
              <a:rPr lang="pt-BR" b="1" dirty="0" smtClean="0"/>
              <a:t>)</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a:t>
            </a:r>
            <a:r>
              <a:rPr lang="pt-BR" dirty="0" smtClean="0"/>
              <a:t>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a:t>
            </a:r>
            <a:r>
              <a:rPr lang="pt-BR" dirty="0" smtClean="0"/>
              <a:t>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a:t>
            </a:r>
            <a:r>
              <a:rPr lang="pt-BR" dirty="0" smtClean="0"/>
              <a:t>é treinado </a:t>
            </a:r>
            <a:r>
              <a:rPr lang="pt-BR" dirty="0"/>
              <a:t>com todos os </a:t>
            </a:r>
            <a:r>
              <a:rPr lang="pt-BR" dirty="0" smtClean="0"/>
              <a:t>exemplos </a:t>
            </a:r>
            <a:r>
              <a:rPr lang="pt-BR" dirty="0" smtClean="0"/>
              <a:t>disponíveis</a:t>
            </a:r>
            <a:r>
              <a:rPr lang="pt-BR" dirty="0" smtClean="0"/>
              <a:t>.</a:t>
            </a:r>
          </a:p>
          <a:p>
            <a:r>
              <a:rPr lang="pt-BR" dirty="0" smtClean="0"/>
              <a:t>O treinamento é demorado e utiliza muitos recursos computacionais (e.g., CPU, </a:t>
            </a:r>
            <a:r>
              <a:rPr lang="pt-BR" dirty="0" smtClean="0"/>
              <a:t>memória) quando comparado ao treinamento incremental.</a:t>
            </a:r>
            <a:endParaRPr lang="pt-BR" dirty="0" smtClean="0"/>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a:t>
            </a:r>
            <a:r>
              <a:rPr lang="pt-BR" dirty="0" smtClean="0"/>
              <a:t>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a:t>
            </a:r>
            <a:r>
              <a:rPr lang="pt-BR" dirty="0" smtClean="0"/>
              <a:t>machine </a:t>
            </a:r>
            <a:r>
              <a:rPr lang="pt-BR" dirty="0"/>
              <a:t>l</a:t>
            </a:r>
            <a:r>
              <a:rPr lang="pt-BR" dirty="0" smtClean="0"/>
              <a:t>earning</a:t>
            </a:r>
            <a:r>
              <a:rPr lang="pt-BR" dirty="0" smtClean="0"/>
              <a:t>.</a:t>
            </a:r>
          </a:p>
          <a:p>
            <a:pPr marL="342900" indent="-342900">
              <a:buFont typeface="+mj-lt"/>
              <a:buAutoNum type="arabicPeriod"/>
            </a:pPr>
            <a:r>
              <a:rPr lang="pt-BR" dirty="0" smtClean="0"/>
              <a:t>Possui </a:t>
            </a:r>
            <a:r>
              <a:rPr lang="pt-BR" dirty="0" smtClean="0"/>
              <a:t>vasto suporte on-line: </a:t>
            </a:r>
            <a:r>
              <a:rPr lang="pt-BR" dirty="0" smtClean="0"/>
              <a:t>tutoriais</a:t>
            </a:r>
            <a:r>
              <a:rPr lang="pt-BR" dirty="0" smtClean="0"/>
              <a:t>, </a:t>
            </a:r>
            <a:r>
              <a:rPr lang="pt-BR" dirty="0" smtClean="0"/>
              <a:t>ví</a:t>
            </a:r>
            <a:r>
              <a:rPr lang="pt-BR" dirty="0" smtClean="0"/>
              <a:t>deos, StackOverflow, etc.</a:t>
            </a:r>
            <a:endParaRPr lang="pt-BR" dirty="0" smtClean="0"/>
          </a:p>
          <a:p>
            <a:pPr marL="342900" indent="-342900">
              <a:buFont typeface="+mj-lt"/>
              <a:buAutoNum type="arabicPeriod"/>
            </a:pPr>
            <a:r>
              <a:rPr lang="pt-BR" dirty="0" smtClean="0"/>
              <a:t>Python é </a:t>
            </a:r>
            <a:r>
              <a:rPr lang="pt-BR" dirty="0" smtClean="0"/>
              <a:t>usado </a:t>
            </a:r>
            <a:r>
              <a:rPr lang="pt-BR" dirty="0" smtClean="0"/>
              <a:t>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a:t>
            </a:r>
            <a:r>
              <a:rPr lang="pt-BR" dirty="0" smtClean="0"/>
              <a:t>um rico ecossistema de bibliotecas: </a:t>
            </a:r>
            <a:r>
              <a:rPr lang="pt-BR" dirty="0" smtClean="0"/>
              <a:t>SciPy, NumPy, Pandas, MatplotLib, SciKit-Learn, TensorFlow</a:t>
            </a:r>
            <a:r>
              <a:rPr lang="pt-BR" dirty="0" smtClean="0"/>
              <a:t>, </a:t>
            </a:r>
            <a:r>
              <a:rPr lang="pt-BR" dirty="0" smtClean="0"/>
              <a:t>OpenCV, </a:t>
            </a:r>
            <a:r>
              <a:rPr lang="pt-BR" dirty="0" smtClean="0"/>
              <a:t>etc</a:t>
            </a:r>
            <a:r>
              <a:rPr lang="pt-BR" dirty="0" smtClean="0"/>
              <a:t>.</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a:t>
            </a:r>
            <a:r>
              <a:rPr lang="pt-BR" dirty="0" smtClean="0"/>
              <a:t>gratuita </a:t>
            </a:r>
            <a:r>
              <a:rPr lang="pt-BR" dirty="0" smtClean="0"/>
              <a:t>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endParaRPr lang="pt-BR" dirty="0" smtClean="0"/>
          </a:p>
          <a:p>
            <a:r>
              <a:rPr lang="pt-BR" dirty="0" smtClean="0"/>
              <a:t>Suporta </a:t>
            </a:r>
            <a:r>
              <a:rPr lang="pt-BR" dirty="0" smtClean="0"/>
              <a:t>a execução de várias linguagens </a:t>
            </a:r>
            <a:r>
              <a:rPr lang="pt-BR" dirty="0" smtClean="0"/>
              <a:t>de programação: Python, C++, C#, PHP, Julia, R, etc</a:t>
            </a:r>
            <a:r>
              <a:rPr lang="pt-BR" dirty="0" smtClean="0"/>
              <a:t>.</a:t>
            </a:r>
          </a:p>
          <a:p>
            <a:r>
              <a:rPr lang="pt-BR" dirty="0" smtClean="0"/>
              <a:t>Site oficial:</a:t>
            </a:r>
            <a:r>
              <a:rPr lang="pt-BR" dirty="0"/>
              <a:t> </a:t>
            </a:r>
            <a:r>
              <a:rPr lang="pt-BR" dirty="0" smtClean="0">
                <a:hlinkClick r:id="rId4"/>
              </a:rPr>
              <a:t>https</a:t>
            </a:r>
            <a:r>
              <a:rPr lang="pt-BR" dirty="0" smtClean="0">
                <a:hlinkClick r:id="rId4"/>
              </a:rPr>
              <a:t>://jupyter.org</a:t>
            </a:r>
            <a:r>
              <a:rPr lang="pt-BR" dirty="0" smtClean="0">
                <a:hlinkClick r:id="rId4"/>
              </a:rPr>
              <a:t>/</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a:t>
            </a:r>
            <a:r>
              <a:rPr lang="pt-BR" dirty="0" smtClean="0"/>
              <a:t>web gratuita, </a:t>
            </a:r>
            <a:r>
              <a:rPr lang="pt-BR" dirty="0" smtClean="0"/>
              <a:t>baseada no Jupyter, que </a:t>
            </a:r>
            <a:r>
              <a:rPr lang="pt-BR" dirty="0" smtClean="0"/>
              <a:t>permite a criação </a:t>
            </a:r>
            <a:r>
              <a:rPr lang="pt-BR" dirty="0"/>
              <a:t>e edição de </a:t>
            </a:r>
            <a:r>
              <a:rPr lang="pt-BR" b="1" i="1" dirty="0"/>
              <a:t>notebooks</a:t>
            </a:r>
            <a:r>
              <a:rPr lang="pt-BR" dirty="0"/>
              <a:t> em navegadores web</a:t>
            </a:r>
            <a:r>
              <a:rPr lang="pt-BR" dirty="0" smtClean="0"/>
              <a:t>.</a:t>
            </a:r>
            <a:endParaRPr lang="pt-BR" dirty="0" smtClean="0"/>
          </a:p>
          <a:p>
            <a:r>
              <a:rPr lang="pt-BR" dirty="0" smtClean="0"/>
              <a:t>É um produto da Google.</a:t>
            </a:r>
          </a:p>
          <a:p>
            <a:r>
              <a:rPr lang="pt-BR" dirty="0" smtClean="0"/>
              <a:t>Por hora, suporta apenas a execução de </a:t>
            </a:r>
            <a:r>
              <a:rPr lang="pt-BR" dirty="0" smtClean="0"/>
              <a:t>código em </a:t>
            </a:r>
            <a:r>
              <a:rPr lang="pt-BR" dirty="0" smtClean="0"/>
              <a:t>Python.</a:t>
            </a:r>
          </a:p>
          <a:p>
            <a:r>
              <a:rPr lang="pt-BR" dirty="0" smtClean="0"/>
              <a:t>Vantagens sobre o Jupyter: </a:t>
            </a:r>
          </a:p>
          <a:p>
            <a:pPr lvl="1"/>
            <a:r>
              <a:rPr lang="pt-BR" dirty="0" smtClean="0"/>
              <a:t>Maior número de servidores</a:t>
            </a:r>
            <a:r>
              <a:rPr lang="pt-BR" dirty="0" smtClean="0"/>
              <a:t>.</a:t>
            </a:r>
          </a:p>
          <a:p>
            <a:pPr lvl="1"/>
            <a:r>
              <a:rPr lang="pt-BR" dirty="0" smtClean="0"/>
              <a:t>Inicialização e processamento do códigomais rápido.</a:t>
            </a:r>
            <a:endParaRPr lang="pt-BR" dirty="0" smtClean="0"/>
          </a:p>
          <a:p>
            <a:pPr lvl="1"/>
            <a:r>
              <a:rPr lang="pt-BR" dirty="0"/>
              <a:t>F</a:t>
            </a:r>
            <a:r>
              <a:rPr lang="pt-BR" dirty="0" smtClean="0"/>
              <a:t>ornece GPUs e TPUs gratuitamente.</a:t>
            </a:r>
          </a:p>
          <a:p>
            <a:pPr lvl="1"/>
            <a:r>
              <a:rPr lang="pt-BR" dirty="0" smtClean="0"/>
              <a:t>Compartilhamento de notebooks entre usários é mais fácil</a:t>
            </a:r>
            <a:r>
              <a:rPr lang="pt-BR" dirty="0" smtClean="0"/>
              <a:t>.</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a:p>
            <a:endParaRPr lang="pt-BR" dirty="0"/>
          </a:p>
        </p:txBody>
      </p:sp>
    </p:spTree>
    <p:extLst>
      <p:ext uri="{BB962C8B-B14F-4D97-AF65-F5344CB8AC3E}">
        <p14:creationId xmlns:p14="http://schemas.microsoft.com/office/powerpoint/2010/main" val="3847565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a:t>
            </a:r>
            <a:r>
              <a:rPr lang="pt-BR" dirty="0" smtClean="0"/>
              <a:t>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 </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a:t>Exercícios e quizzes</a:t>
            </a:r>
            <a:endParaRPr lang="pt-BR" dirty="0" smtClean="0"/>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numpy</a:t>
            </a:r>
            <a:r>
              <a:rPr lang="en-US" sz="1500" dirty="0">
                <a:solidFill>
                  <a:srgbClr val="000000"/>
                </a:solidFill>
                <a:latin typeface="Arial"/>
                <a:ea typeface="Arial"/>
                <a:cs typeface="Arial"/>
                <a:sym typeface="Arial"/>
              </a:rPr>
              <a:t> as np</a:t>
            </a:r>
            <a:endParaRPr dirty="0"/>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matplotlib.pyplot</a:t>
            </a:r>
            <a:r>
              <a:rPr lang="en-US" sz="1500" dirty="0">
                <a:solidFill>
                  <a:srgbClr val="000000"/>
                </a:solidFill>
                <a:latin typeface="Arial"/>
                <a:ea typeface="Arial"/>
                <a:cs typeface="Arial"/>
                <a:sym typeface="Arial"/>
              </a:rPr>
              <a:t> as </a:t>
            </a:r>
            <a:r>
              <a:rPr lang="en-US" sz="1500" dirty="0" err="1">
                <a:solidFill>
                  <a:srgbClr val="000000"/>
                </a:solidFill>
                <a:latin typeface="Arial"/>
                <a:ea typeface="Arial"/>
                <a:cs typeface="Arial"/>
                <a:sym typeface="Arial"/>
              </a:rPr>
              <a:t>plt</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a:t>
            </a:r>
            <a:r>
              <a:rPr lang="en-US" sz="1500" dirty="0" err="1">
                <a:solidFill>
                  <a:srgbClr val="000000"/>
                </a:solidFill>
                <a:latin typeface="Arial"/>
                <a:ea typeface="Arial"/>
                <a:cs typeface="Arial"/>
                <a:sym typeface="Arial"/>
              </a:rPr>
              <a:t>matplotlib</a:t>
            </a:r>
            <a:r>
              <a:rPr lang="en-US" sz="1500" dirty="0">
                <a:solidFill>
                  <a:srgbClr val="000000"/>
                </a:solidFill>
                <a:latin typeface="Arial"/>
                <a:ea typeface="Arial"/>
                <a:cs typeface="Arial"/>
                <a:sym typeface="Arial"/>
              </a:rPr>
              <a:t> inline</a:t>
            </a: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data = </a:t>
            </a:r>
            <a:r>
              <a:rPr lang="en-US" sz="1500" dirty="0" err="1">
                <a:solidFill>
                  <a:srgbClr val="000000"/>
                </a:solidFill>
                <a:latin typeface="Arial"/>
                <a:ea typeface="Arial"/>
                <a:cs typeface="Arial"/>
                <a:sym typeface="Arial"/>
              </a:rPr>
              <a:t>np.random.randn</a:t>
            </a:r>
            <a:r>
              <a:rPr lang="en-US" sz="1500" dirty="0">
                <a:solidFill>
                  <a:srgbClr val="000000"/>
                </a:solidFill>
                <a:latin typeface="Arial"/>
                <a:ea typeface="Arial"/>
                <a:cs typeface="Arial"/>
                <a:sym typeface="Arial"/>
              </a:rPr>
              <a:t>(1000000)</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histograma</a:t>
            </a:r>
            <a:r>
              <a:rPr lang="en-US" sz="1500" dirty="0">
                <a:solidFill>
                  <a:srgbClr val="008000"/>
                </a:solidFill>
                <a:latin typeface="Arial"/>
                <a:ea typeface="Arial"/>
                <a:cs typeface="Arial"/>
                <a:sym typeface="Arial"/>
              </a:rPr>
              <a:t> (pdf)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(1, 2, 1)</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color='b')</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CDF </a:t>
            </a:r>
            <a:r>
              <a:rPr lang="en-US" sz="1500" dirty="0" err="1">
                <a:solidFill>
                  <a:srgbClr val="008000"/>
                </a:solidFill>
                <a:latin typeface="Arial"/>
                <a:ea typeface="Arial"/>
                <a:cs typeface="Arial"/>
                <a:sym typeface="Arial"/>
              </a:rPr>
              <a:t>empirica</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(1, 2, 2)</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('CDF')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color='g', cumulative=True)</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('histogram.png') </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Histogramas</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Figuras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a:solidFill>
                  <a:schemeClr val="dk1"/>
                </a:solidFill>
                <a:latin typeface="Arial"/>
                <a:ea typeface="Arial"/>
                <a:cs typeface="Arial"/>
                <a:sym typeface="Arial"/>
              </a:rPr>
              <a:t>=(30,20,10),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err="1" smtClean="0">
                <a:solidFill>
                  <a:srgbClr val="000000"/>
                </a:solidFill>
                <a:latin typeface="Arial"/>
                <a:ea typeface="Arial"/>
                <a:cs typeface="Arial"/>
                <a:sym typeface="Arial"/>
              </a:rPr>
              <a:t>plt.savefig</a:t>
            </a:r>
            <a:r>
              <a:rPr lang="pt-BR" sz="1000" dirty="0" smtClean="0">
                <a:solidFill>
                  <a:srgbClr val="000000"/>
                </a:solidFill>
                <a:latin typeface="Arial"/>
                <a:ea typeface="Arial"/>
                <a:cs typeface="Arial"/>
                <a:sym typeface="Arial"/>
              </a:rPr>
              <a:t>(mlp_regression.png')</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Curvas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Haykin, “Neural Networks and Learning Machines,” Prentice Hall, 3ª ed., 2008</a:t>
            </a:r>
            <a:r>
              <a:rPr lang="pt-BR" dirty="0" smtClean="0"/>
              <a:t>.</a:t>
            </a:r>
          </a:p>
          <a:p>
            <a:pPr marL="0" indent="0">
              <a:buNone/>
            </a:pPr>
            <a:r>
              <a:rPr lang="pt-BR" dirty="0" smtClean="0"/>
              <a:t>[</a:t>
            </a:r>
            <a:r>
              <a:rPr lang="pt-BR" dirty="0"/>
              <a:t>8] </a:t>
            </a:r>
            <a:r>
              <a:rPr lang="pt-BR" dirty="0" smtClean="0"/>
              <a:t>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site: </a:t>
            </a:r>
            <a:endParaRPr lang="pt-BR" dirty="0"/>
          </a:p>
          <a:p>
            <a:pPr lvl="1"/>
            <a:r>
              <a:rPr lang="pt-BR" u="sng" dirty="0"/>
              <a:t>https://www.inatel.br/docentes/felipefigueiredo/</a:t>
            </a:r>
            <a:r>
              <a:rPr lang="pt-BR" dirty="0"/>
              <a:t> </a:t>
            </a:r>
            <a:endParaRPr lang="pt-BR" dirty="0" smtClean="0"/>
          </a:p>
          <a:p>
            <a:r>
              <a:rPr lang="pt-BR" dirty="0" smtClean="0"/>
              <a:t>Horário de Atendimento</a:t>
            </a:r>
          </a:p>
          <a:p>
            <a:pPr lvl="1"/>
            <a:r>
              <a:rPr lang="pt-BR" dirty="0" smtClean="0"/>
              <a:t>Professor: toda Segunda e Quinta-Feira </a:t>
            </a:r>
            <a:r>
              <a:rPr lang="pt-BR" dirty="0" smtClean="0"/>
              <a:t>das </a:t>
            </a:r>
            <a:r>
              <a:rPr lang="pt-BR" dirty="0" smtClean="0"/>
              <a:t>18:30 </a:t>
            </a:r>
            <a:r>
              <a:rPr lang="pt-BR" dirty="0" smtClean="0"/>
              <a:t>às </a:t>
            </a:r>
            <a:r>
              <a:rPr lang="pt-BR" dirty="0" smtClean="0"/>
              <a:t>19:30 </a:t>
            </a:r>
            <a:r>
              <a:rPr lang="pt-BR" dirty="0" smtClean="0"/>
              <a:t>via MS Teams</a:t>
            </a:r>
            <a:r>
              <a:rPr lang="pt-BR" dirty="0" smtClean="0"/>
              <a:t>.</a:t>
            </a:r>
          </a:p>
          <a:p>
            <a:pPr lvl="1"/>
            <a:r>
              <a:rPr lang="pt-BR" dirty="0" smtClean="0"/>
              <a:t>Monitor: ?</a:t>
            </a:r>
            <a:endParaRPr lang="pt-BR" dirty="0" smtClean="0"/>
          </a:p>
          <a:p>
            <a:pPr lvl="1"/>
            <a:endParaRPr lang="pt-BR" dirty="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7"/>
            <a:ext cx="8049600" cy="5056468"/>
          </a:xfrm>
        </p:spPr>
        <p:txBody>
          <a:bodyPr>
            <a:normAutofit fontScale="92500" lnSpcReduction="20000"/>
          </a:bodyPr>
          <a:lstStyle/>
          <a:p>
            <a:pPr marL="171450" lvl="0" indent="-171450" algn="just">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7"/>
            <a:ext cx="8049600" cy="5098587"/>
          </a:xfrm>
        </p:spPr>
        <p:txBody>
          <a:bodyPr>
            <a:normAutofit fontScale="92500" lnSpcReduction="10000"/>
          </a:bodyPr>
          <a:lstStyle/>
          <a:p>
            <a:pPr marL="171450" indent="-171450" algn="just"/>
            <a:r>
              <a:rPr lang="pt-BR" b="1" dirty="0" smtClean="0"/>
              <a:t>1847</a:t>
            </a:r>
            <a:r>
              <a:rPr lang="pt-BR" dirty="0" smtClean="0"/>
              <a:t>: George Boole cria a lógica booleana, lançando as bases para a era da informação.</a:t>
            </a:r>
          </a:p>
          <a:p>
            <a:pPr marL="171450" indent="-171450" algn="just"/>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lgn="just"/>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lgn="just"/>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200" y="1690688"/>
            <a:ext cx="8048626" cy="5160111"/>
          </a:xfrm>
        </p:spPr>
        <p:txBody>
          <a:bodyPr>
            <a:normAutofit fontScale="92500" lnSpcReduction="10000"/>
          </a:bodyPr>
          <a:lstStyle/>
          <a:p>
            <a:pPr marL="171450" indent="-171450" algn="just"/>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lgn="just"/>
            <a:r>
              <a:rPr lang="pt-BR" b="1" dirty="0" smtClean="0"/>
              <a:t>1958</a:t>
            </a:r>
            <a:r>
              <a:rPr lang="pt-BR" dirty="0"/>
              <a:t>: Frank Rosenblatt cria a primeira rede neural artificial, chamada de </a:t>
            </a:r>
            <a:r>
              <a:rPr lang="pt-BR" i="1" dirty="0"/>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lgn="just"/>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86165" cy="4782683"/>
          </a:xfrm>
        </p:spPr>
        <p:txBody>
          <a:bodyPr>
            <a:normAutofit fontScale="92500" lnSpcReduction="20000"/>
          </a:bodyPr>
          <a:lstStyle/>
          <a:p>
            <a:pPr marL="171450" indent="-171450" algn="just"/>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lgn="just"/>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lgn="just"/>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lgn="just"/>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lgn="just"/>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2893</TotalTime>
  <Words>6807</Words>
  <Application>Microsoft Office PowerPoint</Application>
  <PresentationFormat>Widescreen</PresentationFormat>
  <Paragraphs>628</Paragraphs>
  <Slides>49</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1283</cp:revision>
  <dcterms:created xsi:type="dcterms:W3CDTF">2020-01-20T13:50:05Z</dcterms:created>
  <dcterms:modified xsi:type="dcterms:W3CDTF">2021-01-26T18:51:51Z</dcterms:modified>
</cp:coreProperties>
</file>